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0"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27F3F-9E2C-4D38-9BCD-ADC40393F76B}" type="datetimeFigureOut">
              <a:rPr lang="en-US" smtClean="0"/>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8DE0B-5AC7-4ED8-8F7E-3C2ED22BCDD8}" type="slidenum">
              <a:rPr lang="en-US" smtClean="0"/>
              <a:t>‹#›</a:t>
            </a:fld>
            <a:endParaRPr lang="en-US"/>
          </a:p>
        </p:txBody>
      </p:sp>
    </p:spTree>
    <p:extLst>
      <p:ext uri="{BB962C8B-B14F-4D97-AF65-F5344CB8AC3E}">
        <p14:creationId xmlns:p14="http://schemas.microsoft.com/office/powerpoint/2010/main" val="155074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8DE0B-5AC7-4ED8-8F7E-3C2ED22BCDD8}" type="slidenum">
              <a:rPr lang="en-US" smtClean="0"/>
              <a:t>3</a:t>
            </a:fld>
            <a:endParaRPr lang="en-US"/>
          </a:p>
        </p:txBody>
      </p:sp>
    </p:spTree>
    <p:extLst>
      <p:ext uri="{BB962C8B-B14F-4D97-AF65-F5344CB8AC3E}">
        <p14:creationId xmlns:p14="http://schemas.microsoft.com/office/powerpoint/2010/main" val="29259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1/30/2013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1/30/2013</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1/30/2013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1/30/2013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1/30/2013</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gallery.sjsu.edu/paris/architecture/Haussma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ooks.google.com/books?id=umLmjHFZoT4C&amp;pg=PT302&amp;dq=Eugene+Flachat+biography&amp;hl=en&amp;sa=X&amp;ei=jwcKUfHSIeWZyQHdjYDwDw&amp;ved=0CC0Q6AEwA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uu.edu/faculty/ping/pdf/TheRailwayJourney.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ocalhistories.org/vichom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TvNwAT29Lo"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barryoneoff.co.uk/html/london_bridg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history/historic_figures/bazalgette_joseph.s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City Planning and Growth	</a:t>
            </a:r>
            <a:endParaRPr lang="en-US" dirty="0"/>
          </a:p>
        </p:txBody>
      </p:sp>
      <p:sp>
        <p:nvSpPr>
          <p:cNvPr id="3" name="Subtitle 2"/>
          <p:cNvSpPr>
            <a:spLocks noGrp="1"/>
          </p:cNvSpPr>
          <p:nvPr>
            <p:ph type="subTitle" idx="1"/>
          </p:nvPr>
        </p:nvSpPr>
        <p:spPr/>
        <p:txBody>
          <a:bodyPr/>
          <a:lstStyle/>
          <a:p>
            <a:r>
              <a:rPr lang="en-US" dirty="0" smtClean="0"/>
              <a:t>By: Cameron Lester</a:t>
            </a:r>
            <a:endParaRPr lang="en-US" dirty="0"/>
          </a:p>
        </p:txBody>
      </p:sp>
    </p:spTree>
    <p:extLst>
      <p:ext uri="{BB962C8B-B14F-4D97-AF65-F5344CB8AC3E}">
        <p14:creationId xmlns:p14="http://schemas.microsoft.com/office/powerpoint/2010/main" val="178261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Birth of the </a:t>
            </a:r>
            <a:r>
              <a:rPr lang="en-US" dirty="0" err="1" smtClean="0"/>
              <a:t>Métro</a:t>
            </a:r>
            <a:r>
              <a:rPr lang="en-US" dirty="0" smtClean="0"/>
              <a:t>/subway system</a:t>
            </a:r>
            <a:endParaRPr lang="en-US" dirty="0"/>
          </a:p>
        </p:txBody>
      </p:sp>
      <p:sp>
        <p:nvSpPr>
          <p:cNvPr id="3" name="Content Placeholder 2"/>
          <p:cNvSpPr>
            <a:spLocks noGrp="1"/>
          </p:cNvSpPr>
          <p:nvPr>
            <p:ph idx="1"/>
          </p:nvPr>
        </p:nvSpPr>
        <p:spPr/>
        <p:txBody>
          <a:bodyPr>
            <a:normAutofit/>
          </a:bodyPr>
          <a:lstStyle/>
          <a:p>
            <a:r>
              <a:rPr lang="en-US" sz="2400" dirty="0" smtClean="0"/>
              <a:t>As European cities such as London and Paris grew they needed a way to get their populous from point A to point B as quickly and efficiently as possible which gave way to the idea of an underground railways system.</a:t>
            </a:r>
            <a:endParaRPr lang="en-US" sz="2400" dirty="0"/>
          </a:p>
        </p:txBody>
      </p:sp>
      <p:pic>
        <p:nvPicPr>
          <p:cNvPr id="6146" name="Picture 2" descr="File:Paris Metro 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Georges Haussmann</a:t>
            </a:r>
            <a:endParaRPr lang="en-US" dirty="0"/>
          </a:p>
        </p:txBody>
      </p:sp>
      <p:sp>
        <p:nvSpPr>
          <p:cNvPr id="3" name="Content Placeholder 2"/>
          <p:cNvSpPr>
            <a:spLocks noGrp="1"/>
          </p:cNvSpPr>
          <p:nvPr>
            <p:ph idx="1"/>
          </p:nvPr>
        </p:nvSpPr>
        <p:spPr>
          <a:xfrm>
            <a:off x="457200" y="2249424"/>
            <a:ext cx="4648200" cy="4325112"/>
          </a:xfrm>
        </p:spPr>
        <p:txBody>
          <a:bodyPr>
            <a:normAutofit fontScale="85000" lnSpcReduction="20000"/>
          </a:bodyPr>
          <a:lstStyle/>
          <a:p>
            <a:r>
              <a:rPr lang="en-US" dirty="0" err="1" smtClean="0"/>
              <a:t>Haussman</a:t>
            </a:r>
            <a:r>
              <a:rPr lang="en-US" dirty="0" smtClean="0"/>
              <a:t> was the main architect and designer behind Paris’ remodel.</a:t>
            </a:r>
          </a:p>
          <a:p>
            <a:r>
              <a:rPr lang="en-US" dirty="0" smtClean="0"/>
              <a:t>He changed the ways that houses were arranged so that barricades could no longer be made so quickly.</a:t>
            </a:r>
          </a:p>
          <a:p>
            <a:r>
              <a:rPr lang="en-US" dirty="0" err="1" smtClean="0"/>
              <a:t>Haussman</a:t>
            </a:r>
            <a:r>
              <a:rPr lang="en-US" dirty="0" smtClean="0"/>
              <a:t> created an idea for underground railways which is what this portion of the presentation shall focus on, but if you are interested </a:t>
            </a:r>
            <a:r>
              <a:rPr lang="en-US" b="1" u="sng" dirty="0" smtClean="0"/>
              <a:t>click his image to learn more about him.</a:t>
            </a:r>
            <a:endParaRPr lang="en-US" b="1" u="sng" dirty="0"/>
          </a:p>
        </p:txBody>
      </p:sp>
      <p:pic>
        <p:nvPicPr>
          <p:cNvPr id="9218" name="Picture 2" descr="http://upload.wikimedia.org/wikipedia/commons/0/09/Portrait_haussman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2438400"/>
            <a:ext cx="3048000" cy="355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9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creation of the railway termini:</a:t>
            </a:r>
            <a:br>
              <a:rPr lang="en-US" dirty="0" smtClean="0"/>
            </a:br>
            <a:r>
              <a:rPr lang="en-US" dirty="0" smtClean="0"/>
              <a:t>Convincing the council</a:t>
            </a:r>
            <a:endParaRPr lang="en-US" dirty="0"/>
          </a:p>
        </p:txBody>
      </p:sp>
      <p:sp>
        <p:nvSpPr>
          <p:cNvPr id="3" name="Content Placeholder 2"/>
          <p:cNvSpPr>
            <a:spLocks noGrp="1"/>
          </p:cNvSpPr>
          <p:nvPr>
            <p:ph idx="1"/>
          </p:nvPr>
        </p:nvSpPr>
        <p:spPr>
          <a:xfrm>
            <a:off x="2895600" y="2249424"/>
            <a:ext cx="5791200" cy="4325112"/>
          </a:xfrm>
        </p:spPr>
        <p:txBody>
          <a:bodyPr>
            <a:normAutofit fontScale="85000" lnSpcReduction="20000"/>
          </a:bodyPr>
          <a:lstStyle/>
          <a:p>
            <a:r>
              <a:rPr lang="en-US" dirty="0" smtClean="0"/>
              <a:t>Haussmann’s plan of connecting the city through 6 main roads and the new underground railways proved to be a challenging task.</a:t>
            </a:r>
          </a:p>
          <a:p>
            <a:r>
              <a:rPr lang="en-US" dirty="0" smtClean="0"/>
              <a:t>He had to convince the council that the city not only needed it, but that the railways would benefit the city for years to come.</a:t>
            </a:r>
          </a:p>
          <a:p>
            <a:r>
              <a:rPr lang="en-US" dirty="0" smtClean="0"/>
              <a:t>Prior to Haussmann</a:t>
            </a:r>
            <a:r>
              <a:rPr lang="en-US" dirty="0"/>
              <a:t>, </a:t>
            </a:r>
            <a:r>
              <a:rPr lang="en-US" dirty="0">
                <a:hlinkClick r:id="rId2"/>
              </a:rPr>
              <a:t>Eugène </a:t>
            </a:r>
            <a:r>
              <a:rPr lang="en-US" dirty="0" err="1" smtClean="0">
                <a:hlinkClick r:id="rId2"/>
              </a:rPr>
              <a:t>Flachat</a:t>
            </a:r>
            <a:r>
              <a:rPr lang="en-US" dirty="0" smtClean="0">
                <a:hlinkClick r:id="rId2"/>
              </a:rPr>
              <a:t> </a:t>
            </a:r>
            <a:r>
              <a:rPr lang="en-US" dirty="0" smtClean="0"/>
              <a:t>had also attempted this task, and if it was not for </a:t>
            </a:r>
            <a:r>
              <a:rPr lang="en-US" dirty="0" err="1" smtClean="0"/>
              <a:t>Flachat’s</a:t>
            </a:r>
            <a:r>
              <a:rPr lang="en-US" dirty="0" smtClean="0"/>
              <a:t> writings and plans, Haussmann may not have been able to convince the council of the necessity of the termini.</a:t>
            </a:r>
            <a:endParaRPr lang="en-US" dirty="0"/>
          </a:p>
        </p:txBody>
      </p:sp>
      <p:pic>
        <p:nvPicPr>
          <p:cNvPr id="10242" name="Picture 2" descr="http://gallery.sjsu.edu/paris/architecture/m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 y="2590800"/>
            <a:ext cx="22098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3440" y="4968240"/>
            <a:ext cx="1996440" cy="1200329"/>
          </a:xfrm>
          <a:prstGeom prst="rect">
            <a:avLst/>
          </a:prstGeom>
          <a:noFill/>
        </p:spPr>
        <p:txBody>
          <a:bodyPr wrap="square" rtlCol="0">
            <a:spAutoFit/>
          </a:bodyPr>
          <a:lstStyle/>
          <a:p>
            <a:r>
              <a:rPr lang="en-US" dirty="0" smtClean="0"/>
              <a:t>A painting of the</a:t>
            </a:r>
          </a:p>
          <a:p>
            <a:r>
              <a:rPr lang="en-US" dirty="0" smtClean="0"/>
              <a:t>Termini’s construction in Paris circa 1859.</a:t>
            </a:r>
            <a:endParaRPr lang="en-US" dirty="0"/>
          </a:p>
        </p:txBody>
      </p:sp>
    </p:spTree>
    <p:extLst>
      <p:ext uri="{BB962C8B-B14F-4D97-AF65-F5344CB8AC3E}">
        <p14:creationId xmlns:p14="http://schemas.microsoft.com/office/powerpoint/2010/main" val="34864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creation of the railway termini</a:t>
            </a:r>
            <a:r>
              <a:rPr lang="en-US" dirty="0" smtClean="0"/>
              <a:t>:</a:t>
            </a:r>
            <a:br>
              <a:rPr lang="en-US" dirty="0" smtClean="0"/>
            </a:br>
            <a:r>
              <a:rPr lang="en-US" dirty="0" smtClean="0"/>
              <a:t>Connecting Paris</a:t>
            </a:r>
            <a:endParaRPr lang="en-US" dirty="0"/>
          </a:p>
        </p:txBody>
      </p:sp>
      <p:sp>
        <p:nvSpPr>
          <p:cNvPr id="3" name="Content Placeholder 2"/>
          <p:cNvSpPr>
            <a:spLocks noGrp="1"/>
          </p:cNvSpPr>
          <p:nvPr>
            <p:ph idx="1"/>
          </p:nvPr>
        </p:nvSpPr>
        <p:spPr>
          <a:xfrm>
            <a:off x="457200" y="2209800"/>
            <a:ext cx="8458200" cy="1788085"/>
          </a:xfrm>
        </p:spPr>
        <p:txBody>
          <a:bodyPr>
            <a:normAutofit fontScale="92500" lnSpcReduction="20000"/>
          </a:bodyPr>
          <a:lstStyle/>
          <a:p>
            <a:r>
              <a:rPr lang="en-US" sz="2400" dirty="0" smtClean="0"/>
              <a:t>To connect the city in an efficient manner, </a:t>
            </a:r>
            <a:r>
              <a:rPr lang="en-US" sz="2400" dirty="0" err="1" smtClean="0"/>
              <a:t>Haussman</a:t>
            </a:r>
            <a:r>
              <a:rPr lang="en-US" sz="2400" dirty="0" smtClean="0"/>
              <a:t> and other leading architects planned to connect all stations to the business </a:t>
            </a:r>
            <a:r>
              <a:rPr lang="en-US" sz="2400" dirty="0" err="1" smtClean="0"/>
              <a:t>centre</a:t>
            </a:r>
            <a:r>
              <a:rPr lang="en-US" sz="2400" dirty="0" smtClean="0"/>
              <a:t> and to extend the roads to help ease traffic issues and the main station would be the </a:t>
            </a:r>
            <a:r>
              <a:rPr lang="en-US" sz="2400" dirty="0" err="1" smtClean="0"/>
              <a:t>Gare</a:t>
            </a:r>
            <a:r>
              <a:rPr lang="en-US" sz="2400" dirty="0"/>
              <a:t> </a:t>
            </a:r>
            <a:r>
              <a:rPr lang="en-US" sz="2400" dirty="0" smtClean="0"/>
              <a:t>Saint-</a:t>
            </a:r>
            <a:r>
              <a:rPr lang="en-US" sz="2400" dirty="0" err="1" smtClean="0"/>
              <a:t>Lazare</a:t>
            </a:r>
            <a:r>
              <a:rPr lang="en-US" sz="2400" dirty="0" smtClean="0"/>
              <a:t>. This style of organizing the metro system can be seen today in other cities such as New York City and modern day London.</a:t>
            </a:r>
          </a:p>
          <a:p>
            <a:pPr marL="109728" indent="0">
              <a:buNone/>
            </a:pPr>
            <a:endParaRPr lang="en-US" sz="1200" dirty="0"/>
          </a:p>
        </p:txBody>
      </p:sp>
      <p:pic>
        <p:nvPicPr>
          <p:cNvPr id="11266" name="Picture 2" descr="http://upload.wikimedia.org/wikipedia/commons/6/63/Victor_Hubert_-_Paris-Saint_Germain_Railway_18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997885"/>
            <a:ext cx="7543800" cy="2626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4060195"/>
            <a:ext cx="5334000" cy="261610"/>
          </a:xfrm>
          <a:prstGeom prst="rect">
            <a:avLst/>
          </a:prstGeom>
          <a:noFill/>
        </p:spPr>
        <p:txBody>
          <a:bodyPr wrap="square" rtlCol="0">
            <a:spAutoFit/>
          </a:bodyPr>
          <a:lstStyle/>
          <a:p>
            <a:r>
              <a:rPr lang="en-US" sz="1100" dirty="0" smtClean="0"/>
              <a:t>(Paris-Saint Germaine railway)</a:t>
            </a:r>
            <a:endParaRPr lang="en-US" sz="1100" dirty="0"/>
          </a:p>
        </p:txBody>
      </p:sp>
    </p:spTree>
    <p:extLst>
      <p:ext uri="{BB962C8B-B14F-4D97-AF65-F5344CB8AC3E}">
        <p14:creationId xmlns:p14="http://schemas.microsoft.com/office/powerpoint/2010/main" val="247882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2118360"/>
            <a:ext cx="53530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The European Railways: Connecting a continent.</a:t>
            </a:r>
            <a:endParaRPr lang="en-US" dirty="0"/>
          </a:p>
        </p:txBody>
      </p:sp>
      <p:sp>
        <p:nvSpPr>
          <p:cNvPr id="3" name="Content Placeholder 2"/>
          <p:cNvSpPr>
            <a:spLocks noGrp="1"/>
          </p:cNvSpPr>
          <p:nvPr>
            <p:ph idx="1"/>
          </p:nvPr>
        </p:nvSpPr>
        <p:spPr>
          <a:xfrm>
            <a:off x="381000" y="2286000"/>
            <a:ext cx="3886200" cy="4325112"/>
          </a:xfrm>
        </p:spPr>
        <p:txBody>
          <a:bodyPr>
            <a:normAutofit lnSpcReduction="10000"/>
          </a:bodyPr>
          <a:lstStyle/>
          <a:p>
            <a:r>
              <a:rPr lang="en-US" dirty="0" smtClean="0"/>
              <a:t>Throughout the 19</a:t>
            </a:r>
            <a:r>
              <a:rPr lang="en-US" baseline="30000" dirty="0" smtClean="0"/>
              <a:t>th</a:t>
            </a:r>
            <a:r>
              <a:rPr lang="en-US" dirty="0" smtClean="0"/>
              <a:t> century we can see countries expanding railways to accommodate more trade and faster spread of resources thanks to the steam engine powered trains.</a:t>
            </a:r>
            <a:endParaRPr lang="en-US" dirty="0"/>
          </a:p>
        </p:txBody>
      </p:sp>
    </p:spTree>
    <p:extLst>
      <p:ext uri="{BB962C8B-B14F-4D97-AF65-F5344CB8AC3E}">
        <p14:creationId xmlns:p14="http://schemas.microsoft.com/office/powerpoint/2010/main" val="126088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676400"/>
            <a:ext cx="7315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5800"/>
            <a:ext cx="8229600" cy="1066800"/>
          </a:xfrm>
        </p:spPr>
        <p:txBody>
          <a:bodyPr/>
          <a:lstStyle/>
          <a:p>
            <a:pPr algn="ctr"/>
            <a:r>
              <a:rPr lang="en-US" dirty="0" smtClean="0"/>
              <a:t>“King of the Tracks”</a:t>
            </a:r>
            <a:endParaRPr lang="en-US" dirty="0"/>
          </a:p>
        </p:txBody>
      </p:sp>
      <p:sp>
        <p:nvSpPr>
          <p:cNvPr id="3" name="Content Placeholder 2"/>
          <p:cNvSpPr>
            <a:spLocks noGrp="1"/>
          </p:cNvSpPr>
          <p:nvPr>
            <p:ph idx="1"/>
          </p:nvPr>
        </p:nvSpPr>
        <p:spPr>
          <a:xfrm>
            <a:off x="457200" y="4419600"/>
            <a:ext cx="8229600" cy="2154936"/>
          </a:xfrm>
        </p:spPr>
        <p:txBody>
          <a:bodyPr>
            <a:normAutofit fontScale="85000" lnSpcReduction="20000"/>
          </a:bodyPr>
          <a:lstStyle/>
          <a:p>
            <a:r>
              <a:rPr lang="en-US" dirty="0" smtClean="0"/>
              <a:t>With the exponential growth of railways across Europe many cities would sprout up to accommodate the locomotives and their engineers that work them, we can see in this graph that Great Britain and Germany controlled the most railways and as such we can assume that they also saw the creation of the most towns during this time.</a:t>
            </a:r>
            <a:endParaRPr lang="en-US" dirty="0"/>
          </a:p>
        </p:txBody>
      </p:sp>
    </p:spTree>
    <p:extLst>
      <p:ext uri="{BB962C8B-B14F-4D97-AF65-F5344CB8AC3E}">
        <p14:creationId xmlns:p14="http://schemas.microsoft.com/office/powerpoint/2010/main" val="259579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accommodation of railways in cities and the “Urban Boom”</a:t>
            </a:r>
            <a:endParaRPr lang="en-US" dirty="0"/>
          </a:p>
        </p:txBody>
      </p:sp>
      <p:sp>
        <p:nvSpPr>
          <p:cNvPr id="3" name="Content Placeholder 2"/>
          <p:cNvSpPr>
            <a:spLocks noGrp="1"/>
          </p:cNvSpPr>
          <p:nvPr>
            <p:ph idx="1"/>
          </p:nvPr>
        </p:nvSpPr>
        <p:spPr>
          <a:xfrm>
            <a:off x="457200" y="2249424"/>
            <a:ext cx="8077200" cy="2170176"/>
          </a:xfrm>
        </p:spPr>
        <p:txBody>
          <a:bodyPr>
            <a:normAutofit fontScale="70000" lnSpcReduction="20000"/>
          </a:bodyPr>
          <a:lstStyle/>
          <a:p>
            <a:r>
              <a:rPr lang="en-US" dirty="0" smtClean="0"/>
              <a:t>Beginning with Paris around 1850, most all major cities in Europe began to remodel and reconstruct cities to accommodate the railways.</a:t>
            </a:r>
          </a:p>
          <a:p>
            <a:r>
              <a:rPr lang="en-US" dirty="0" smtClean="0"/>
              <a:t>In 1800, urban areas made up about 40% of the population of Great Britain, and 25% for France and Germany.</a:t>
            </a:r>
          </a:p>
          <a:p>
            <a:r>
              <a:rPr lang="en-US" dirty="0" smtClean="0"/>
              <a:t>By the 1900s urban centers accounted for nearly 80% of the British population, 60% of the German population, and 45% of the French population.</a:t>
            </a:r>
            <a:endParaRPr lang="en-US" dirty="0"/>
          </a:p>
        </p:txBody>
      </p:sp>
      <p:pic>
        <p:nvPicPr>
          <p:cNvPr id="14338" name="Picture 2" descr="http://www.oldukphotos.com/graphics/England%20Photos/London,%20London%20Bridge%201900'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19600"/>
            <a:ext cx="5791200" cy="2266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4814411"/>
            <a:ext cx="1905000" cy="1477328"/>
          </a:xfrm>
          <a:prstGeom prst="rect">
            <a:avLst/>
          </a:prstGeom>
          <a:noFill/>
        </p:spPr>
        <p:txBody>
          <a:bodyPr wrap="square" rtlCol="0">
            <a:spAutoFit/>
          </a:bodyPr>
          <a:lstStyle/>
          <a:p>
            <a:r>
              <a:rPr lang="en-US" dirty="0" smtClean="0"/>
              <a:t>For more information on the “Urban Boom” click the image!</a:t>
            </a:r>
            <a:endParaRPr lang="en-US" dirty="0"/>
          </a:p>
        </p:txBody>
      </p:sp>
    </p:spTree>
    <p:extLst>
      <p:ext uri="{BB962C8B-B14F-4D97-AF65-F5344CB8AC3E}">
        <p14:creationId xmlns:p14="http://schemas.microsoft.com/office/powerpoint/2010/main" val="3424855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304800"/>
          </a:xfrm>
        </p:spPr>
        <p:txBody>
          <a:bodyPr>
            <a:normAutofit fontScale="90000"/>
          </a:bodyPr>
          <a:lstStyle/>
          <a:p>
            <a:r>
              <a:rPr lang="en-US" dirty="0" smtClean="0"/>
              <a:t>Hyperlink and images</a:t>
            </a:r>
            <a:endParaRPr lang="en-US" dirty="0"/>
          </a:p>
        </p:txBody>
      </p:sp>
      <p:sp>
        <p:nvSpPr>
          <p:cNvPr id="3" name="Content Placeholder 2"/>
          <p:cNvSpPr>
            <a:spLocks noGrp="1"/>
          </p:cNvSpPr>
          <p:nvPr>
            <p:ph idx="1"/>
          </p:nvPr>
        </p:nvSpPr>
        <p:spPr>
          <a:xfrm>
            <a:off x="0" y="762000"/>
            <a:ext cx="9067800" cy="4325112"/>
          </a:xfrm>
        </p:spPr>
        <p:txBody>
          <a:bodyPr>
            <a:noAutofit/>
          </a:bodyPr>
          <a:lstStyle/>
          <a:p>
            <a:r>
              <a:rPr lang="en-US" sz="700" dirty="0"/>
              <a:t>Europe: http://www.old-map-blog.com/wp-content/uploads/2010/06/map_19th_centuryKI_europe_in_the_16th_century.jpg</a:t>
            </a:r>
          </a:p>
          <a:p>
            <a:endParaRPr lang="en-US" sz="700" dirty="0"/>
          </a:p>
          <a:p>
            <a:r>
              <a:rPr lang="en-US" sz="700" dirty="0"/>
              <a:t>Venice: http://mousely.com/wiki_image/9/91/VeniceRoofs.jpg</a:t>
            </a:r>
          </a:p>
          <a:p>
            <a:endParaRPr lang="en-US" sz="700" dirty="0"/>
          </a:p>
          <a:p>
            <a:r>
              <a:rPr lang="en-US" sz="700" dirty="0"/>
              <a:t>19th Century Homes: http://www.localhistories.org/vichomes.html</a:t>
            </a:r>
          </a:p>
          <a:p>
            <a:endParaRPr lang="en-US" sz="700" dirty="0"/>
          </a:p>
          <a:p>
            <a:r>
              <a:rPr lang="en-US" sz="700" dirty="0"/>
              <a:t>Rome: http://www.growvc.com/blog/wp-content/uploads/2011/05/rome-built-in-a-day.jpg</a:t>
            </a:r>
          </a:p>
          <a:p>
            <a:endParaRPr lang="en-US" sz="700" dirty="0"/>
          </a:p>
          <a:p>
            <a:r>
              <a:rPr lang="en-US" sz="700" dirty="0"/>
              <a:t>Paris: http://us.123rf.com/400wm/400/400/tupungato/tupungato1207/tupungato120700195/14588766-paris-france--aerial-city-view-eiffel-tower.jpg</a:t>
            </a:r>
          </a:p>
          <a:p>
            <a:endParaRPr lang="en-US" sz="700" dirty="0"/>
          </a:p>
          <a:p>
            <a:r>
              <a:rPr lang="en-US" sz="700" dirty="0"/>
              <a:t>London Bridge Image: http://www.old-england.com/thameslondon/images/London%20Bridge%201830s.jpg</a:t>
            </a:r>
          </a:p>
          <a:p>
            <a:endParaRPr lang="en-US" sz="700" dirty="0"/>
          </a:p>
          <a:p>
            <a:r>
              <a:rPr lang="en-US" sz="700" dirty="0"/>
              <a:t>London Bridge History: http://barryoneoff.co.uk/html/london_bridge.html</a:t>
            </a:r>
          </a:p>
          <a:p>
            <a:endParaRPr lang="en-US" sz="700" dirty="0"/>
          </a:p>
          <a:p>
            <a:r>
              <a:rPr lang="en-US" sz="700" dirty="0"/>
              <a:t>London Bridge is falling down: http://www.youtube.com/watch?v=vTvNwAT29Lo</a:t>
            </a:r>
          </a:p>
          <a:p>
            <a:endParaRPr lang="en-US" sz="700" dirty="0"/>
          </a:p>
          <a:p>
            <a:r>
              <a:rPr lang="en-US" sz="700" dirty="0"/>
              <a:t>Joseph </a:t>
            </a:r>
            <a:r>
              <a:rPr lang="en-US" sz="700" dirty="0" err="1"/>
              <a:t>Bazalgette</a:t>
            </a:r>
            <a:r>
              <a:rPr lang="en-US" sz="700" dirty="0"/>
              <a:t>: http://www.bbc.co.uk/history/historic_figures/bazalgette_joseph.shtml</a:t>
            </a:r>
          </a:p>
          <a:p>
            <a:endParaRPr lang="en-US" sz="700" dirty="0"/>
          </a:p>
          <a:p>
            <a:r>
              <a:rPr lang="en-US" sz="700" dirty="0"/>
              <a:t>Map of London 1847: http://upload.wikimedia.org/wikipedia/commons/thumb/6/63/City_of_London_Ogilby_and_Morgan's_Map_of_1677.jpg/500px-City_of_London_Ogilby_and_Morgan's_Map_of_1677.jpg</a:t>
            </a:r>
          </a:p>
          <a:p>
            <a:endParaRPr lang="en-US" sz="700" dirty="0"/>
          </a:p>
          <a:p>
            <a:r>
              <a:rPr lang="en-US" sz="700" dirty="0"/>
              <a:t>Sewers: http://historyday.coldray.com/wp-content/uploads/2008/12/sewers.gif</a:t>
            </a:r>
          </a:p>
          <a:p>
            <a:endParaRPr lang="en-US" sz="700" dirty="0"/>
          </a:p>
          <a:p>
            <a:r>
              <a:rPr lang="en-US" sz="700" dirty="0" err="1"/>
              <a:t>Bazalgette</a:t>
            </a:r>
            <a:r>
              <a:rPr lang="en-US" sz="700" dirty="0"/>
              <a:t> Cartoon: http://cdn.c.photoshelter.com/img-get/I0000ReaYJllxdc0/s/900/720/Victorian-Cartoons-Punch-1883-12-01-262.jpg</a:t>
            </a:r>
          </a:p>
          <a:p>
            <a:endParaRPr lang="en-US" sz="700" dirty="0"/>
          </a:p>
          <a:p>
            <a:r>
              <a:rPr lang="en-US" sz="700" dirty="0"/>
              <a:t>Metro: http://upload.wikimedia.org/wikipedia/commons/6/66/Paris_Metro_Sign.jpg</a:t>
            </a:r>
          </a:p>
          <a:p>
            <a:endParaRPr lang="en-US" sz="700" dirty="0"/>
          </a:p>
          <a:p>
            <a:r>
              <a:rPr lang="en-US" sz="700" dirty="0"/>
              <a:t>Georges </a:t>
            </a:r>
            <a:r>
              <a:rPr lang="en-US" sz="700" dirty="0" err="1"/>
              <a:t>Haussman</a:t>
            </a:r>
            <a:r>
              <a:rPr lang="en-US" sz="700" dirty="0"/>
              <a:t>: http://gallery.sjsu.edu/paris/architecture/Haussman.html</a:t>
            </a:r>
          </a:p>
          <a:p>
            <a:endParaRPr lang="en-US" sz="700" dirty="0"/>
          </a:p>
          <a:p>
            <a:r>
              <a:rPr lang="en-US" sz="700" dirty="0" err="1"/>
              <a:t>Haussman</a:t>
            </a:r>
            <a:r>
              <a:rPr lang="en-US" sz="700" dirty="0"/>
              <a:t> Image: http://upload.wikimedia.org/wikipedia/commons/0/09/Portrait_haussmann.jpg</a:t>
            </a:r>
          </a:p>
          <a:p>
            <a:endParaRPr lang="en-US" sz="700" dirty="0"/>
          </a:p>
          <a:p>
            <a:r>
              <a:rPr lang="en-US" sz="700" dirty="0"/>
              <a:t>Railway city: http://gallery.sjsu.edu/paris/architecture/m02.jpg</a:t>
            </a:r>
          </a:p>
          <a:p>
            <a:endParaRPr lang="en-US" sz="700" dirty="0"/>
          </a:p>
          <a:p>
            <a:r>
              <a:rPr lang="en-US" sz="700" dirty="0"/>
              <a:t>Paris-Saint </a:t>
            </a:r>
            <a:r>
              <a:rPr lang="en-US" sz="700" dirty="0" err="1"/>
              <a:t>Germain</a:t>
            </a:r>
            <a:r>
              <a:rPr lang="en-US" sz="700" dirty="0"/>
              <a:t> building: http://upload.wikimedia.org/wikipedia/commons/6/63/Victor_Hubert_-_Paris-Saint_Germain_Railway_1837.jpg</a:t>
            </a:r>
          </a:p>
          <a:p>
            <a:endParaRPr lang="en-US" sz="700" dirty="0"/>
          </a:p>
          <a:p>
            <a:r>
              <a:rPr lang="en-US" sz="700" dirty="0"/>
              <a:t>Eugène </a:t>
            </a:r>
            <a:r>
              <a:rPr lang="en-US" sz="700" dirty="0" err="1"/>
              <a:t>Flachat</a:t>
            </a:r>
            <a:r>
              <a:rPr lang="en-US" sz="700" dirty="0"/>
              <a:t>: http://books.google.com/books?id=umLmjHFZoT4C&amp;pg=PT302&amp;dq=Eugene+Flachat+biography&amp;hl=en&amp;sa=X&amp;ei=jwcKUfHSIeWZyQHdjYDwDw&amp;ved=0CC0Q6AEwAA </a:t>
            </a:r>
          </a:p>
          <a:p>
            <a:endParaRPr lang="en-US" sz="700" dirty="0"/>
          </a:p>
          <a:p>
            <a:r>
              <a:rPr lang="en-US" sz="700" dirty="0"/>
              <a:t>Railways and Graphs: http://www.fordham.edu/halsall/mod/indrev6.asp</a:t>
            </a:r>
          </a:p>
          <a:p>
            <a:endParaRPr lang="en-US" sz="700" dirty="0"/>
          </a:p>
          <a:p>
            <a:r>
              <a:rPr lang="en-US" sz="700" dirty="0"/>
              <a:t>The effect of the railways: http://www.suu.edu/faculty/ping/pdf/TheRailwayJourney.pdf</a:t>
            </a:r>
          </a:p>
          <a:p>
            <a:endParaRPr lang="en-US" sz="700" dirty="0"/>
          </a:p>
          <a:p>
            <a:r>
              <a:rPr lang="en-US" sz="700" dirty="0"/>
              <a:t>Urban London image: http://www.oldukphotos.com/graphics/England%20Photos/London,%20London%20Bridge%201900's.jpg</a:t>
            </a:r>
          </a:p>
        </p:txBody>
      </p:sp>
    </p:spTree>
    <p:extLst>
      <p:ext uri="{BB962C8B-B14F-4D97-AF65-F5344CB8AC3E}">
        <p14:creationId xmlns:p14="http://schemas.microsoft.com/office/powerpoint/2010/main" val="299393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 of European Cities</a:t>
            </a:r>
            <a:endParaRPr lang="en-US" dirty="0"/>
          </a:p>
        </p:txBody>
      </p:sp>
      <p:sp>
        <p:nvSpPr>
          <p:cNvPr id="3" name="Content Placeholder 2"/>
          <p:cNvSpPr>
            <a:spLocks noGrp="1"/>
          </p:cNvSpPr>
          <p:nvPr>
            <p:ph idx="1"/>
          </p:nvPr>
        </p:nvSpPr>
        <p:spPr>
          <a:xfrm>
            <a:off x="304800" y="2133600"/>
            <a:ext cx="2819400" cy="4212336"/>
          </a:xfrm>
        </p:spPr>
        <p:txBody>
          <a:bodyPr>
            <a:normAutofit fontScale="70000" lnSpcReduction="20000"/>
          </a:bodyPr>
          <a:lstStyle/>
          <a:p>
            <a:r>
              <a:rPr lang="en-US" dirty="0" smtClean="0"/>
              <a:t>There were 4 main issues that European cities had to deal with at this time:</a:t>
            </a:r>
          </a:p>
          <a:p>
            <a:pPr lvl="1"/>
            <a:r>
              <a:rPr lang="en-US" dirty="0" smtClean="0"/>
              <a:t>The issue of housing and housing locations</a:t>
            </a:r>
          </a:p>
          <a:p>
            <a:pPr lvl="1"/>
            <a:r>
              <a:rPr lang="en-US" dirty="0" smtClean="0"/>
              <a:t>The sewage dilemma</a:t>
            </a:r>
          </a:p>
          <a:p>
            <a:pPr lvl="1"/>
            <a:r>
              <a:rPr lang="en-US" dirty="0" smtClean="0"/>
              <a:t>The birth of the Metro</a:t>
            </a:r>
          </a:p>
          <a:p>
            <a:pPr lvl="1"/>
            <a:r>
              <a:rPr lang="en-US" dirty="0" smtClean="0"/>
              <a:t>The creation of steam trains and more efficient railways</a:t>
            </a:r>
          </a:p>
          <a:p>
            <a:pPr marL="411480" lvl="1" indent="0">
              <a:buNone/>
            </a:pPr>
            <a:endParaRPr lang="en-US" dirty="0"/>
          </a:p>
        </p:txBody>
      </p:sp>
      <p:pic>
        <p:nvPicPr>
          <p:cNvPr id="7170" name="Picture 2" descr="http://www.old-map-blog.com/wp-content/uploads/2010/06/map_19th_centuryKI_europe_in_the_16th_cent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133600"/>
            <a:ext cx="5135880" cy="413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pPr algn="ctr"/>
            <a:r>
              <a:rPr lang="en-US" dirty="0" smtClean="0"/>
              <a:t>How were the houses organized </a:t>
            </a:r>
            <a:br>
              <a:rPr lang="en-US" dirty="0" smtClean="0"/>
            </a:br>
            <a:r>
              <a:rPr lang="en-US" dirty="0" smtClean="0"/>
              <a:t>in early 19</a:t>
            </a:r>
            <a:r>
              <a:rPr lang="en-US" baseline="30000" dirty="0" smtClean="0"/>
              <a:t>th</a:t>
            </a:r>
            <a:r>
              <a:rPr lang="en-US" dirty="0" smtClean="0"/>
              <a:t> century cities?</a:t>
            </a:r>
            <a:endParaRPr lang="en-US" dirty="0"/>
          </a:p>
        </p:txBody>
      </p:sp>
      <p:sp>
        <p:nvSpPr>
          <p:cNvPr id="3" name="Content Placeholder 2"/>
          <p:cNvSpPr>
            <a:spLocks noGrp="1"/>
          </p:cNvSpPr>
          <p:nvPr>
            <p:ph idx="1"/>
          </p:nvPr>
        </p:nvSpPr>
        <p:spPr>
          <a:xfrm>
            <a:off x="381000" y="2057400"/>
            <a:ext cx="8229600" cy="4325112"/>
          </a:xfrm>
        </p:spPr>
        <p:txBody>
          <a:bodyPr/>
          <a:lstStyle/>
          <a:p>
            <a:r>
              <a:rPr lang="en-US" sz="1800" dirty="0" smtClean="0"/>
              <a:t>In the city a house would be placed back-to-back of other houses and could share up to 3 walls with other homes; which is what we see in Venice.</a:t>
            </a:r>
            <a:endParaRPr lang="en-US" sz="1800" dirty="0"/>
          </a:p>
          <a:p>
            <a:r>
              <a:rPr lang="en-US" sz="1800" dirty="0"/>
              <a:t>Rooms were organized </a:t>
            </a:r>
            <a:r>
              <a:rPr lang="en-US" sz="1800" dirty="0" smtClean="0"/>
              <a:t>as a 3 room system: </a:t>
            </a:r>
            <a:r>
              <a:rPr lang="en-US" sz="1800" dirty="0"/>
              <a:t>the top </a:t>
            </a:r>
            <a:r>
              <a:rPr lang="en-US" sz="1800" dirty="0" smtClean="0"/>
              <a:t>room being the bedroom</a:t>
            </a:r>
            <a:r>
              <a:rPr lang="en-US" sz="1800" dirty="0"/>
              <a:t>, the bottom being a living room and a kitchen, and the </a:t>
            </a:r>
            <a:r>
              <a:rPr lang="en-US" sz="1800" dirty="0" smtClean="0"/>
              <a:t>cellar would be the last level underground which some landowners would rent out to the poor.</a:t>
            </a:r>
            <a:endParaRPr lang="en-US" sz="1800" dirty="0"/>
          </a:p>
          <a:p>
            <a:pPr marL="109728" indent="0">
              <a:buNone/>
            </a:pPr>
            <a:endParaRPr lang="en-US" dirty="0" smtClean="0">
              <a:hlinkClick r:id="rId3"/>
            </a:endParaRPr>
          </a:p>
          <a:p>
            <a:pPr marL="109728" indent="0">
              <a:buNone/>
            </a:pPr>
            <a:r>
              <a:rPr lang="en-US" sz="1600" dirty="0" smtClean="0">
                <a:hlinkClick r:id="rId3"/>
              </a:rPr>
              <a:t>But </a:t>
            </a:r>
            <a:r>
              <a:rPr lang="en-US" sz="1600" dirty="0" smtClean="0">
                <a:hlinkClick r:id="rId3"/>
              </a:rPr>
              <a:t>wait I want</a:t>
            </a:r>
          </a:p>
          <a:p>
            <a:pPr marL="109728" indent="0">
              <a:buNone/>
            </a:pPr>
            <a:r>
              <a:rPr lang="en-US" sz="1600" dirty="0" smtClean="0">
                <a:hlinkClick r:id="rId3"/>
              </a:rPr>
              <a:t>to know more!!</a:t>
            </a:r>
            <a:endParaRPr lang="en-US" sz="1600" dirty="0"/>
          </a:p>
        </p:txBody>
      </p:sp>
      <p:sp>
        <p:nvSpPr>
          <p:cNvPr id="4" name="TextBox 3"/>
          <p:cNvSpPr txBox="1"/>
          <p:nvPr/>
        </p:nvSpPr>
        <p:spPr>
          <a:xfrm>
            <a:off x="152400" y="4822940"/>
            <a:ext cx="2362200" cy="369332"/>
          </a:xfrm>
          <a:prstGeom prst="rect">
            <a:avLst/>
          </a:prstGeom>
          <a:noFill/>
        </p:spPr>
        <p:txBody>
          <a:bodyPr wrap="square" rtlCol="0">
            <a:spAutoFit/>
          </a:bodyPr>
          <a:lstStyle/>
          <a:p>
            <a:pPr algn="ctr"/>
            <a:r>
              <a:rPr lang="en-US" sz="900" dirty="0" smtClean="0"/>
              <a:t>(Click  for more </a:t>
            </a:r>
            <a:r>
              <a:rPr lang="en-US" sz="900" dirty="0" smtClean="0"/>
              <a:t>information</a:t>
            </a:r>
          </a:p>
          <a:p>
            <a:pPr algn="ctr"/>
            <a:r>
              <a:rPr lang="en-US" sz="900" dirty="0" smtClean="0"/>
              <a:t>about these homes</a:t>
            </a:r>
            <a:r>
              <a:rPr lang="en-US" sz="900" dirty="0" smtClean="0"/>
              <a:t>)</a:t>
            </a:r>
            <a:endParaRPr lang="en-US" sz="900" dirty="0"/>
          </a:p>
        </p:txBody>
      </p:sp>
      <p:sp>
        <p:nvSpPr>
          <p:cNvPr id="6" name="TextBox 5"/>
          <p:cNvSpPr txBox="1"/>
          <p:nvPr/>
        </p:nvSpPr>
        <p:spPr>
          <a:xfrm>
            <a:off x="3178715" y="5997016"/>
            <a:ext cx="5519231" cy="461665"/>
          </a:xfrm>
          <a:prstGeom prst="rect">
            <a:avLst/>
          </a:prstGeom>
          <a:noFill/>
        </p:spPr>
        <p:txBody>
          <a:bodyPr wrap="square" rtlCol="0">
            <a:spAutoFit/>
          </a:bodyPr>
          <a:lstStyle/>
          <a:p>
            <a:pPr algn="ctr"/>
            <a:r>
              <a:rPr lang="en-US" sz="1200" dirty="0" smtClean="0"/>
              <a:t>Notice how close these houses are and how little room there is for the streets.  Consider that the only place they had to build at this point in time was up!</a:t>
            </a:r>
            <a:endParaRPr lang="en-US" sz="1200" dirty="0"/>
          </a:p>
        </p:txBody>
      </p:sp>
      <p:pic>
        <p:nvPicPr>
          <p:cNvPr id="8194" name="Picture 2" descr="http://mousely.com/wiki_image/9/91/VeniceRoof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080" y="3732063"/>
            <a:ext cx="4840500" cy="21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did cities change in the mid to late </a:t>
            </a:r>
            <a:r>
              <a:rPr lang="en-US" dirty="0" smtClean="0"/>
              <a:t>the 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533400" y="4648200"/>
            <a:ext cx="8229600" cy="1712976"/>
          </a:xfrm>
        </p:spPr>
        <p:txBody>
          <a:bodyPr>
            <a:noAutofit/>
          </a:bodyPr>
          <a:lstStyle/>
          <a:p>
            <a:r>
              <a:rPr lang="en-US" sz="2000" dirty="0" smtClean="0"/>
              <a:t>After the multiple revolutions of the 1830s and especially the June Days, city planners begin to create new legislation making it mandatory for a certain amount of room to be placed in between houses to prevent such things as barricades from being put up so easily which we can see in modern Paris or Italy today.</a:t>
            </a:r>
            <a:endParaRPr lang="en-US" sz="2000" dirty="0"/>
          </a:p>
        </p:txBody>
      </p:sp>
      <p:pic>
        <p:nvPicPr>
          <p:cNvPr id="3074" name="Picture 2" descr="http://us.123rf.com/400wm/400/400/tupungato/tupungato1207/tupungato120700195/14588766-paris-france--aerial-city-view-eiffel-t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395539"/>
            <a:ext cx="2819400" cy="17417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rowvc.com/blog/wp-content/uploads/2011/05/rome-built-in-a-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18672"/>
            <a:ext cx="2966724" cy="1718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114800"/>
            <a:ext cx="8305800" cy="523220"/>
          </a:xfrm>
          <a:prstGeom prst="rect">
            <a:avLst/>
          </a:prstGeom>
          <a:noFill/>
        </p:spPr>
        <p:txBody>
          <a:bodyPr wrap="square" rtlCol="0">
            <a:spAutoFit/>
          </a:bodyPr>
          <a:lstStyle/>
          <a:p>
            <a:pPr algn="ctr"/>
            <a:r>
              <a:rPr lang="en-US" sz="1400" dirty="0" smtClean="0"/>
              <a:t>The use of long, wide roads meant that rioters would not only be seen quicker, they would not be able to put up defenses </a:t>
            </a:r>
            <a:r>
              <a:rPr lang="en-US" sz="1400" dirty="0"/>
              <a:t>n</a:t>
            </a:r>
            <a:r>
              <a:rPr lang="en-US" sz="1400" dirty="0" smtClean="0"/>
              <a:t>early as quickly</a:t>
            </a:r>
          </a:p>
        </p:txBody>
      </p:sp>
      <p:sp>
        <p:nvSpPr>
          <p:cNvPr id="4" name="TextBox 3"/>
          <p:cNvSpPr txBox="1"/>
          <p:nvPr/>
        </p:nvSpPr>
        <p:spPr>
          <a:xfrm>
            <a:off x="609600" y="6324600"/>
            <a:ext cx="7696200" cy="369332"/>
          </a:xfrm>
          <a:prstGeom prst="rect">
            <a:avLst/>
          </a:prstGeom>
          <a:noFill/>
        </p:spPr>
        <p:txBody>
          <a:bodyPr wrap="square" rtlCol="0">
            <a:spAutoFit/>
          </a:bodyPr>
          <a:lstStyle/>
          <a:p>
            <a:r>
              <a:rPr lang="en-US" dirty="0" smtClean="0">
                <a:hlinkClick r:id="rId4" action="ppaction://hlinksldjump"/>
              </a:rPr>
              <a:t>Learn more about the man behind Paris’ redesigning: Georges </a:t>
            </a:r>
            <a:r>
              <a:rPr lang="en-US" dirty="0" err="1" smtClean="0">
                <a:hlinkClick r:id="rId4" action="ppaction://hlinksldjump"/>
              </a:rPr>
              <a:t>Haussman</a:t>
            </a:r>
            <a:r>
              <a:rPr lang="en-US" dirty="0" smtClean="0">
                <a:hlinkClick r:id="rId4" action="ppaction://hlinksldjump"/>
              </a:rPr>
              <a:t>!</a:t>
            </a:r>
            <a:endParaRPr lang="en-US" dirty="0"/>
          </a:p>
        </p:txBody>
      </p:sp>
    </p:spTree>
    <p:extLst>
      <p:ext uri="{BB962C8B-B14F-4D97-AF65-F5344CB8AC3E}">
        <p14:creationId xmlns:p14="http://schemas.microsoft.com/office/powerpoint/2010/main" val="338960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Infrastructure </a:t>
            </a:r>
            <a:br>
              <a:rPr lang="en-US" dirty="0" smtClean="0"/>
            </a:br>
            <a:r>
              <a:rPr lang="en-US" dirty="0" smtClean="0"/>
              <a:t>and the problems of cities</a:t>
            </a:r>
            <a:endParaRPr lang="en-US" dirty="0"/>
          </a:p>
        </p:txBody>
      </p:sp>
      <p:sp>
        <p:nvSpPr>
          <p:cNvPr id="3" name="Content Placeholder 2"/>
          <p:cNvSpPr>
            <a:spLocks noGrp="1"/>
          </p:cNvSpPr>
          <p:nvPr>
            <p:ph idx="1"/>
          </p:nvPr>
        </p:nvSpPr>
        <p:spPr/>
        <p:txBody>
          <a:bodyPr/>
          <a:lstStyle/>
          <a:p>
            <a:r>
              <a:rPr lang="en-US" sz="2400" dirty="0" smtClean="0"/>
              <a:t>A big problem facing these cities, especially with how cramped they were, was the development of good infrastructure which includes the issues of the metros, sewage, </a:t>
            </a:r>
          </a:p>
          <a:p>
            <a:pPr marL="109728" indent="0">
              <a:buNone/>
            </a:pPr>
            <a:r>
              <a:rPr lang="en-US" sz="2400" dirty="0"/>
              <a:t> </a:t>
            </a:r>
            <a:r>
              <a:rPr lang="en-US" sz="2400" dirty="0" smtClean="0"/>
              <a:t>  </a:t>
            </a:r>
            <a:r>
              <a:rPr lang="en-US" sz="2400" dirty="0" smtClean="0"/>
              <a:t>and railways. </a:t>
            </a:r>
          </a:p>
          <a:p>
            <a:endParaRPr lang="en-US" dirty="0"/>
          </a:p>
        </p:txBody>
      </p:sp>
      <p:pic>
        <p:nvPicPr>
          <p:cNvPr id="1026" name="Picture 2" descr="http://www.old-england.com/thameslondon/images/London%20Bridge%20183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646714"/>
            <a:ext cx="4445815" cy="2754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4800600"/>
            <a:ext cx="2362200" cy="1200329"/>
          </a:xfrm>
          <a:prstGeom prst="rect">
            <a:avLst/>
          </a:prstGeom>
          <a:noFill/>
        </p:spPr>
        <p:txBody>
          <a:bodyPr wrap="square" rtlCol="0">
            <a:spAutoFit/>
          </a:bodyPr>
          <a:lstStyle/>
          <a:p>
            <a:r>
              <a:rPr lang="en-US" dirty="0" smtClean="0"/>
              <a:t>	 </a:t>
            </a:r>
            <a:r>
              <a:rPr lang="en-US" dirty="0">
                <a:sym typeface="Wingdings" pitchFamily="2" charset="2"/>
              </a:rPr>
              <a:t></a:t>
            </a:r>
            <a:endParaRPr lang="en-US" dirty="0"/>
          </a:p>
          <a:p>
            <a:r>
              <a:rPr lang="en-US" dirty="0" smtClean="0"/>
              <a:t>London Bridge prior to its </a:t>
            </a:r>
            <a:r>
              <a:rPr lang="en-US" dirty="0" smtClean="0">
                <a:hlinkClick r:id="rId3"/>
              </a:rPr>
              <a:t>“falling down.” </a:t>
            </a:r>
            <a:r>
              <a:rPr lang="en-US" dirty="0" smtClean="0"/>
              <a:t>	</a:t>
            </a:r>
          </a:p>
        </p:txBody>
      </p:sp>
      <p:sp>
        <p:nvSpPr>
          <p:cNvPr id="5" name="TextBox 4"/>
          <p:cNvSpPr txBox="1"/>
          <p:nvPr/>
        </p:nvSpPr>
        <p:spPr>
          <a:xfrm>
            <a:off x="4318407" y="6400800"/>
            <a:ext cx="2971800" cy="276999"/>
          </a:xfrm>
          <a:prstGeom prst="rect">
            <a:avLst/>
          </a:prstGeom>
          <a:noFill/>
        </p:spPr>
        <p:txBody>
          <a:bodyPr wrap="square" rtlCol="0">
            <a:spAutoFit/>
          </a:bodyPr>
          <a:lstStyle/>
          <a:p>
            <a:r>
              <a:rPr lang="en-US" sz="1200" dirty="0" smtClean="0">
                <a:hlinkClick r:id="rId4"/>
              </a:rPr>
              <a:t>What is the history behind that bridge?</a:t>
            </a:r>
            <a:endParaRPr lang="en-US" sz="1200" dirty="0"/>
          </a:p>
        </p:txBody>
      </p:sp>
    </p:spTree>
    <p:extLst>
      <p:ext uri="{BB962C8B-B14F-4D97-AF65-F5344CB8AC3E}">
        <p14:creationId xmlns:p14="http://schemas.microsoft.com/office/powerpoint/2010/main" val="137644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The issues sewage systems of mid 19</a:t>
            </a:r>
            <a:r>
              <a:rPr lang="en-US" sz="2800" baseline="30000" dirty="0" smtClean="0"/>
              <a:t>th</a:t>
            </a:r>
            <a:r>
              <a:rPr lang="en-US" sz="2800" dirty="0" smtClean="0"/>
              <a:t> century London and Europe</a:t>
            </a:r>
            <a:endParaRPr lang="en-US" sz="2800" dirty="0"/>
          </a:p>
        </p:txBody>
      </p:sp>
      <p:sp>
        <p:nvSpPr>
          <p:cNvPr id="3" name="Content Placeholder 2"/>
          <p:cNvSpPr>
            <a:spLocks noGrp="1"/>
          </p:cNvSpPr>
          <p:nvPr>
            <p:ph idx="1"/>
          </p:nvPr>
        </p:nvSpPr>
        <p:spPr/>
        <p:txBody>
          <a:bodyPr>
            <a:normAutofit/>
          </a:bodyPr>
          <a:lstStyle/>
          <a:p>
            <a:r>
              <a:rPr lang="en-US" sz="1800" dirty="0" smtClean="0"/>
              <a:t>During this time London – and to a larger extent much of Great Britain and Europe – was facing cholera epidemics and “great stinks”.</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r>
              <a:rPr lang="en-US" sz="2000" dirty="0" smtClean="0"/>
              <a:t>These “great stinks” were times during the hot summer months in which waste water fermented and stunk up the cities, causing many people to get nauseous. (How delightful!)</a:t>
            </a:r>
            <a:endParaRPr lang="en-US" sz="2000" dirty="0"/>
          </a:p>
        </p:txBody>
      </p:sp>
      <p:pic>
        <p:nvPicPr>
          <p:cNvPr id="2050" name="Picture 2" descr="http://upload.wikimedia.org/wikipedia/commons/thumb/6/63/City_of_London_Ogilby_and_Morgan's_Map_of_1677.jpg/500px-City_of_London_Ogilby_and_Morgan's_Map_of_1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86" y="2939142"/>
            <a:ext cx="3619500" cy="2142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62250" y="4989227"/>
            <a:ext cx="3124200" cy="261610"/>
          </a:xfrm>
          <a:prstGeom prst="rect">
            <a:avLst/>
          </a:prstGeom>
          <a:noFill/>
        </p:spPr>
        <p:txBody>
          <a:bodyPr wrap="square" rtlCol="0">
            <a:spAutoFit/>
          </a:bodyPr>
          <a:lstStyle/>
          <a:p>
            <a:pPr algn="ctr"/>
            <a:r>
              <a:rPr lang="en-US" sz="1100" dirty="0" smtClean="0"/>
              <a:t>A map of London circa 1847</a:t>
            </a:r>
            <a:endParaRPr lang="en-US" sz="1100" dirty="0"/>
          </a:p>
        </p:txBody>
      </p:sp>
    </p:spTree>
    <p:extLst>
      <p:ext uri="{BB962C8B-B14F-4D97-AF65-F5344CB8AC3E}">
        <p14:creationId xmlns:p14="http://schemas.microsoft.com/office/powerpoint/2010/main" val="3607249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 of Sewers, Joseph </a:t>
            </a:r>
            <a:r>
              <a:rPr lang="en-US" dirty="0" err="1" smtClean="0"/>
              <a:t>Bazalgette</a:t>
            </a:r>
            <a:endParaRPr lang="en-US" dirty="0"/>
          </a:p>
        </p:txBody>
      </p:sp>
      <p:sp>
        <p:nvSpPr>
          <p:cNvPr id="3" name="Content Placeholder 2"/>
          <p:cNvSpPr>
            <a:spLocks noGrp="1"/>
          </p:cNvSpPr>
          <p:nvPr>
            <p:ph idx="1"/>
          </p:nvPr>
        </p:nvSpPr>
        <p:spPr>
          <a:xfrm>
            <a:off x="457200" y="2249424"/>
            <a:ext cx="4800600" cy="4325112"/>
          </a:xfrm>
        </p:spPr>
        <p:txBody>
          <a:bodyPr>
            <a:normAutofit fontScale="85000" lnSpcReduction="20000"/>
          </a:bodyPr>
          <a:lstStyle/>
          <a:p>
            <a:r>
              <a:rPr lang="en-US" dirty="0" smtClean="0"/>
              <a:t>Joseph </a:t>
            </a:r>
            <a:r>
              <a:rPr lang="en-US" dirty="0" err="1" smtClean="0"/>
              <a:t>Bazalgette</a:t>
            </a:r>
            <a:r>
              <a:rPr lang="en-US" dirty="0" smtClean="0"/>
              <a:t> had a significant impact on London and its sewer system.  His design of a “perfect” sewer system evolved and spread across Europe.</a:t>
            </a:r>
          </a:p>
          <a:p>
            <a:r>
              <a:rPr lang="en-US" dirty="0" err="1" smtClean="0"/>
              <a:t>Bazalgette</a:t>
            </a:r>
            <a:r>
              <a:rPr lang="en-US" dirty="0" smtClean="0"/>
              <a:t> created London’s metropolitan board of works in 1856 and he had a plan that would change the way that sewage was handled in cities across the world for years to come</a:t>
            </a:r>
          </a:p>
        </p:txBody>
      </p:sp>
      <p:pic>
        <p:nvPicPr>
          <p:cNvPr id="3074" name="Picture 2" descr="Joseph Bazalg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133599"/>
            <a:ext cx="2438400" cy="3316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6480" y="5450542"/>
            <a:ext cx="2072640" cy="800219"/>
          </a:xfrm>
          <a:prstGeom prst="rect">
            <a:avLst/>
          </a:prstGeom>
          <a:noFill/>
        </p:spPr>
        <p:txBody>
          <a:bodyPr wrap="square" rtlCol="0">
            <a:spAutoFit/>
          </a:bodyPr>
          <a:lstStyle/>
          <a:p>
            <a:r>
              <a:rPr lang="en-US" dirty="0" smtClean="0"/>
              <a:t>Joseph </a:t>
            </a:r>
            <a:r>
              <a:rPr lang="en-US" dirty="0" err="1" smtClean="0"/>
              <a:t>Bazalgette</a:t>
            </a:r>
            <a:endParaRPr lang="en-US" dirty="0" smtClean="0"/>
          </a:p>
          <a:p>
            <a:r>
              <a:rPr lang="en-US" sz="1000" dirty="0" smtClean="0"/>
              <a:t>   </a:t>
            </a:r>
            <a:r>
              <a:rPr lang="en-US" sz="1000" dirty="0" smtClean="0">
                <a:hlinkClick r:id="rId3"/>
              </a:rPr>
              <a:t> (click for his BBC biography!)</a:t>
            </a:r>
            <a:endParaRPr lang="en-US" sz="1000" dirty="0" smtClean="0"/>
          </a:p>
          <a:p>
            <a:endParaRPr lang="en-US" dirty="0"/>
          </a:p>
        </p:txBody>
      </p:sp>
    </p:spTree>
    <p:extLst>
      <p:ext uri="{BB962C8B-B14F-4D97-AF65-F5344CB8AC3E}">
        <p14:creationId xmlns:p14="http://schemas.microsoft.com/office/powerpoint/2010/main" val="253513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066800"/>
          </a:xfrm>
        </p:spPr>
        <p:txBody>
          <a:bodyPr>
            <a:normAutofit/>
          </a:bodyPr>
          <a:lstStyle/>
          <a:p>
            <a:pPr algn="ctr"/>
            <a:r>
              <a:rPr lang="en-US" dirty="0" err="1" smtClean="0"/>
              <a:t>Bazalgette’s</a:t>
            </a:r>
            <a:r>
              <a:rPr lang="en-US" dirty="0" smtClean="0"/>
              <a:t> Solution</a:t>
            </a:r>
            <a:endParaRPr lang="en-US" dirty="0"/>
          </a:p>
        </p:txBody>
      </p:sp>
      <p:sp>
        <p:nvSpPr>
          <p:cNvPr id="3" name="Content Placeholder 2"/>
          <p:cNvSpPr>
            <a:spLocks noGrp="1"/>
          </p:cNvSpPr>
          <p:nvPr>
            <p:ph idx="1"/>
          </p:nvPr>
        </p:nvSpPr>
        <p:spPr/>
        <p:txBody>
          <a:bodyPr>
            <a:normAutofit/>
          </a:bodyPr>
          <a:lstStyle/>
          <a:p>
            <a:r>
              <a:rPr lang="en-US" sz="1800" dirty="0" smtClean="0"/>
              <a:t>Joseph </a:t>
            </a:r>
            <a:r>
              <a:rPr lang="en-US" sz="1800" dirty="0" err="1" smtClean="0"/>
              <a:t>Bazalgette</a:t>
            </a:r>
            <a:r>
              <a:rPr lang="en-US" sz="1800" dirty="0" smtClean="0"/>
              <a:t> figured out that the source of these issues had to be coming from the old sewers and the way that waste water was handled.</a:t>
            </a:r>
          </a:p>
          <a:p>
            <a:r>
              <a:rPr lang="en-US" sz="1800" dirty="0" smtClean="0"/>
              <a:t>His plan was to reroute old sewers into new ones behind embankments and NOT into the Thames, this way the drinking water stayed clean, there were no “great stinks” (Oh bummer, I was just getting used to them too!) and the water was the brought to treatment centers to prevent contamination</a:t>
            </a:r>
          </a:p>
        </p:txBody>
      </p:sp>
      <p:sp>
        <p:nvSpPr>
          <p:cNvPr id="5" name="TextBox 4"/>
          <p:cNvSpPr txBox="1"/>
          <p:nvPr/>
        </p:nvSpPr>
        <p:spPr>
          <a:xfrm>
            <a:off x="4953000" y="4312920"/>
            <a:ext cx="3581400" cy="2031325"/>
          </a:xfrm>
          <a:prstGeom prst="rect">
            <a:avLst/>
          </a:prstGeom>
          <a:noFill/>
        </p:spPr>
        <p:txBody>
          <a:bodyPr wrap="square" rtlCol="0">
            <a:spAutoFit/>
          </a:bodyPr>
          <a:lstStyle/>
          <a:p>
            <a:r>
              <a:rPr lang="en-US" dirty="0" smtClean="0"/>
              <a:t>The sewer line is represented by the solid black lines with arrows pointing towards the direction, as you can see the north side ends with the first treatment plant and the south side leads further down to the second plant.</a:t>
            </a:r>
            <a:endParaRPr lang="en-US" dirty="0"/>
          </a:p>
        </p:txBody>
      </p:sp>
      <p:pic>
        <p:nvPicPr>
          <p:cNvPr id="4100" name="Picture 4" descr="http://historyday.coldray.com/wp-content/uploads/2008/12/sew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38600"/>
            <a:ext cx="380245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2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and its lasting effect</a:t>
            </a:r>
            <a:endParaRPr lang="en-US" dirty="0"/>
          </a:p>
        </p:txBody>
      </p:sp>
      <p:sp>
        <p:nvSpPr>
          <p:cNvPr id="3" name="Content Placeholder 2"/>
          <p:cNvSpPr>
            <a:spLocks noGrp="1"/>
          </p:cNvSpPr>
          <p:nvPr>
            <p:ph idx="1"/>
          </p:nvPr>
        </p:nvSpPr>
        <p:spPr>
          <a:xfrm>
            <a:off x="3276600" y="2249424"/>
            <a:ext cx="5410200" cy="4325112"/>
          </a:xfrm>
        </p:spPr>
        <p:txBody>
          <a:bodyPr>
            <a:normAutofit lnSpcReduction="10000"/>
          </a:bodyPr>
          <a:lstStyle/>
          <a:p>
            <a:r>
              <a:rPr lang="en-US" dirty="0" smtClean="0"/>
              <a:t>The </a:t>
            </a:r>
            <a:r>
              <a:rPr lang="en-US" dirty="0" err="1" smtClean="0"/>
              <a:t>Bazalgette</a:t>
            </a:r>
            <a:r>
              <a:rPr lang="en-US" dirty="0" smtClean="0"/>
              <a:t> solution led to better health conditions in cities across Europe as it spread.</a:t>
            </a:r>
          </a:p>
          <a:p>
            <a:r>
              <a:rPr lang="en-US" dirty="0" smtClean="0"/>
              <a:t>Cases of cholera went down, and cities began to implement health codes (at least for water) which gives birth to modern systems like the World Health Organization.</a:t>
            </a:r>
            <a:endParaRPr lang="en-US" dirty="0"/>
          </a:p>
        </p:txBody>
      </p:sp>
      <p:pic>
        <p:nvPicPr>
          <p:cNvPr id="5122" name="Picture 2" descr="http://cdn.c.photoshelter.com/img-get/I0000ReaYJllxdc0/s/900/720/Victorian-Cartoons-Punch-1883-12-01-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2971800" cy="461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680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189</TotalTime>
  <Words>1320</Words>
  <Application>Microsoft Office PowerPoint</Application>
  <PresentationFormat>On-screen Show (4:3)</PresentationFormat>
  <Paragraphs>117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vt:lpstr>
      <vt:lpstr>City Planning and Growth </vt:lpstr>
      <vt:lpstr>Challenges of European Cities</vt:lpstr>
      <vt:lpstr>How were the houses organized  in early 19th century cities?</vt:lpstr>
      <vt:lpstr>How did cities change in the mid to late the 19th century?</vt:lpstr>
      <vt:lpstr>Infrastructure  and the problems of cities</vt:lpstr>
      <vt:lpstr>The issues sewage systems of mid 19th century London and Europe</vt:lpstr>
      <vt:lpstr>The King of Sewers, Joseph Bazalgette</vt:lpstr>
      <vt:lpstr>Bazalgette’s Solution</vt:lpstr>
      <vt:lpstr>The solution and its lasting effect</vt:lpstr>
      <vt:lpstr>Birth of the Métro/subway system</vt:lpstr>
      <vt:lpstr>Georges Haussmann</vt:lpstr>
      <vt:lpstr>The creation of the railway termini: Convincing the council</vt:lpstr>
      <vt:lpstr>The creation of the railway termini: Connecting Paris</vt:lpstr>
      <vt:lpstr>The European Railways: Connecting a continent.</vt:lpstr>
      <vt:lpstr>“King of the Tracks”</vt:lpstr>
      <vt:lpstr>The accommodation of railways in cities and the “Urban Boom”</vt:lpstr>
      <vt:lpstr>Hyperlink and images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Planning and Growth</dc:title>
  <dc:creator>sy</dc:creator>
  <cp:lastModifiedBy>sy</cp:lastModifiedBy>
  <cp:revision>25</cp:revision>
  <dcterms:created xsi:type="dcterms:W3CDTF">2013-01-30T05:56:33Z</dcterms:created>
  <dcterms:modified xsi:type="dcterms:W3CDTF">2013-01-31T06:29:51Z</dcterms:modified>
</cp:coreProperties>
</file>